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DM Sans Italics" panose="020B0604020202020204" charset="0"/>
      <p:regular r:id="rId11"/>
    </p:embeddedFont>
    <p:embeddedFont>
      <p:font typeface="Poppins" panose="020B0604020202020204" charset="0"/>
      <p:regular r:id="rId12"/>
    </p:embeddedFont>
    <p:embeddedFont>
      <p:font typeface="DM Sans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 Bold Italics" panose="020B0604020202020204" charset="0"/>
      <p:regular r:id="rId18"/>
    </p:embeddedFont>
    <p:embeddedFont>
      <p:font typeface="DM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Poppins Bold" panose="020B0604020202020204" charset="0"/>
      <p:regular r:id="rId21"/>
    </p:embeddedFont>
    <p:embeddedFont>
      <p:font typeface="Now Bold" panose="020B0604020202020204" charset="0"/>
      <p:regular r:id="rId22"/>
    </p:embeddedFont>
    <p:embeddedFont>
      <p:font typeface="Canva Sa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2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73748" y="7036704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Nikita Lamsoge</a:t>
            </a:r>
          </a:p>
        </p:txBody>
      </p:sp>
      <p:sp>
        <p:nvSpPr>
          <p:cNvPr id="9" name="Freeform 9"/>
          <p:cNvSpPr/>
          <p:nvPr/>
        </p:nvSpPr>
        <p:spPr>
          <a:xfrm>
            <a:off x="721002" y="649592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7" y="0"/>
                </a:lnTo>
                <a:lnTo>
                  <a:pt x="846187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1002" y="2488881"/>
            <a:ext cx="9659937" cy="170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6124" y="4437759"/>
            <a:ext cx="8137773" cy="186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1"/>
              </a:lnSpc>
              <a:spcBef>
                <a:spcPct val="0"/>
              </a:spcBef>
            </a:pPr>
            <a:r>
              <a:rPr lang="en-US" sz="6000">
                <a:solidFill>
                  <a:srgbClr val="56AEFF"/>
                </a:solidFill>
                <a:latin typeface="DM Sans Bold Italics"/>
              </a:rPr>
              <a:t>The Hotel Transaction</a:t>
            </a:r>
          </a:p>
          <a:p>
            <a:pPr algn="ctr">
              <a:lnSpc>
                <a:spcPts val="7381"/>
              </a:lnSpc>
              <a:spcBef>
                <a:spcPct val="0"/>
              </a:spcBef>
            </a:pPr>
            <a:r>
              <a:rPr lang="en-US" sz="6000">
                <a:solidFill>
                  <a:srgbClr val="56AEFF"/>
                </a:solidFill>
                <a:latin typeface="DM Sans Bold Italics"/>
              </a:rPr>
              <a:t> Data.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>
              <a:solidFill>
                <a:srgbClr val="FFFFFF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Question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Question 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Question 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Question 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Question 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33970" y="3267431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134008" y="4210954"/>
            <a:ext cx="5360356" cy="503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9" lvl="1" indent="-239189" algn="ctr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Is hotel revenue increasing year on year?</a:t>
            </a:r>
          </a:p>
          <a:p>
            <a:pPr marL="478379" lvl="1" indent="-239189" algn="ctr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What market segment are major contributors of the revenue per year? In there a change year on year?</a:t>
            </a:r>
          </a:p>
          <a:p>
            <a:pPr marL="478379" lvl="1" indent="-239189" algn="ctr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When is the hotel at maximum occupancy? Is the period consistent across the years?</a:t>
            </a:r>
          </a:p>
          <a:p>
            <a:pPr marL="478379" lvl="1" indent="-239189" algn="ctr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When are people cancelling the most?</a:t>
            </a:r>
          </a:p>
          <a:p>
            <a:pPr marL="478379" lvl="1" indent="-239189" algn="ctr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</a:rPr>
              <a:t>Are families with kids more likely to cancel the hotel booking?</a:t>
            </a:r>
          </a:p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endParaRPr lang="en-US" sz="2215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395483" y="2006710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12068" y="2360797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103835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339293" y="393537"/>
            <a:ext cx="9024225" cy="1279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4"/>
              </a:lnSpc>
              <a:spcBef>
                <a:spcPct val="0"/>
              </a:spcBef>
            </a:pPr>
            <a:r>
              <a:rPr lang="en-US" sz="8404">
                <a:solidFill>
                  <a:srgbClr val="FFFFFF"/>
                </a:solidFill>
                <a:latin typeface="Now 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5466" y="4220479"/>
            <a:ext cx="6050375" cy="371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sz="2129">
                <a:solidFill>
                  <a:srgbClr val="FFFFFF"/>
                </a:solidFill>
                <a:latin typeface="DM Sans"/>
              </a:rPr>
              <a:t>This presentaion provide a analysis of the hotel transaction data using Tools Like sql &amp; MS-Excel.</a:t>
            </a:r>
          </a:p>
          <a:p>
            <a:pPr algn="ctr">
              <a:lnSpc>
                <a:spcPts val="2938"/>
              </a:lnSpc>
            </a:pPr>
            <a:r>
              <a:rPr lang="en-US" sz="2129">
                <a:solidFill>
                  <a:srgbClr val="FFFFFF"/>
                </a:solidFill>
                <a:latin typeface="DM Sans"/>
              </a:rPr>
              <a:t>We have a Hotel Transaction Database of 3 years which are inter-related to each other, Using SQL queries this data has been cleaned and throughly analysed to draw usefull insights from the data</a:t>
            </a:r>
          </a:p>
          <a:p>
            <a:pPr algn="ctr">
              <a:lnSpc>
                <a:spcPts val="2938"/>
              </a:lnSpc>
            </a:pPr>
            <a:endParaRPr lang="en-US" sz="2129">
              <a:solidFill>
                <a:srgbClr val="FFFFFF"/>
              </a:solidFill>
              <a:latin typeface="DM Sans"/>
            </a:endParaRPr>
          </a:p>
          <a:p>
            <a:pPr marL="0" lvl="0" indent="0" algn="ctr">
              <a:lnSpc>
                <a:spcPts val="2938"/>
              </a:lnSpc>
              <a:spcBef>
                <a:spcPct val="0"/>
              </a:spcBef>
            </a:pPr>
            <a:endParaRPr lang="en-US" sz="2129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800761" y="3523546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QUESTIONS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28911" y="2962959"/>
            <a:ext cx="9838125" cy="6129421"/>
          </a:xfrm>
          <a:custGeom>
            <a:avLst/>
            <a:gdLst/>
            <a:ahLst/>
            <a:cxnLst/>
            <a:rect l="l" t="t" r="r" b="b"/>
            <a:pathLst>
              <a:path w="9838125" h="6129421">
                <a:moveTo>
                  <a:pt x="0" y="0"/>
                </a:moveTo>
                <a:lnTo>
                  <a:pt x="9838125" y="0"/>
                </a:lnTo>
                <a:lnTo>
                  <a:pt x="9838125" y="6129420"/>
                </a:lnTo>
                <a:lnTo>
                  <a:pt x="0" y="6129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6196" y="4409443"/>
            <a:ext cx="6259121" cy="241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6"/>
              </a:lnSpc>
            </a:pPr>
            <a:r>
              <a:rPr lang="en-US" sz="2779">
                <a:solidFill>
                  <a:srgbClr val="FFFFFF"/>
                </a:solidFill>
                <a:latin typeface="DM Sans"/>
              </a:rPr>
              <a:t>In this Chart We analysis the Total Revenue of 3 years each and it shows Year 2019's Hotel Revenue is highest than other two years and i.e; 19379073.58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6708" y="952500"/>
            <a:ext cx="14402168" cy="82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  <a:spcBef>
                <a:spcPct val="0"/>
              </a:spcBef>
            </a:pPr>
            <a:r>
              <a:rPr lang="en-US" sz="4891" b="1" dirty="0">
                <a:solidFill>
                  <a:srgbClr val="FFFFFF"/>
                </a:solidFill>
                <a:latin typeface="DM Sans"/>
              </a:rPr>
              <a:t>Q-1.Is hotel revenue increasing year on year?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05000" y="2512016"/>
            <a:ext cx="13769011" cy="6130433"/>
          </a:xfrm>
          <a:custGeom>
            <a:avLst/>
            <a:gdLst/>
            <a:ahLst/>
            <a:cxnLst/>
            <a:rect l="l" t="t" r="r" b="b"/>
            <a:pathLst>
              <a:path w="13770173" h="6788114">
                <a:moveTo>
                  <a:pt x="0" y="0"/>
                </a:moveTo>
                <a:lnTo>
                  <a:pt x="13770173" y="0"/>
                </a:lnTo>
                <a:lnTo>
                  <a:pt x="13770173" y="6788114"/>
                </a:lnTo>
                <a:lnTo>
                  <a:pt x="0" y="6788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00738" y="226348"/>
            <a:ext cx="16174004" cy="178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  <a:spcBef>
                <a:spcPct val="0"/>
              </a:spcBef>
            </a:pPr>
            <a:r>
              <a:rPr lang="en-US" sz="3413" b="1" dirty="0">
                <a:solidFill>
                  <a:srgbClr val="FEFEFE"/>
                </a:solidFill>
                <a:latin typeface="Poppins"/>
              </a:rPr>
              <a:t>Q-2.What market segment are major contributors of the revenue per year?</a:t>
            </a:r>
          </a:p>
          <a:p>
            <a:pPr algn="ctr">
              <a:lnSpc>
                <a:spcPts val="4710"/>
              </a:lnSpc>
              <a:spcBef>
                <a:spcPct val="0"/>
              </a:spcBef>
            </a:pPr>
            <a:r>
              <a:rPr lang="en-US" sz="3413" dirty="0">
                <a:solidFill>
                  <a:srgbClr val="FEFEFE"/>
                </a:solidFill>
                <a:latin typeface="Poppins"/>
              </a:rPr>
              <a:t> Is there a change year on year?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9722" y="8750527"/>
            <a:ext cx="15896034" cy="54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  <a:spcBef>
                <a:spcPct val="0"/>
              </a:spcBef>
            </a:pPr>
            <a:r>
              <a:rPr lang="en-US" sz="3087">
                <a:solidFill>
                  <a:srgbClr val="FFFFFF"/>
                </a:solidFill>
                <a:latin typeface="Poppins"/>
              </a:rPr>
              <a:t>Data shows that</a:t>
            </a:r>
            <a:r>
              <a:rPr lang="en-US" sz="3087">
                <a:solidFill>
                  <a:srgbClr val="C1FF72"/>
                </a:solidFill>
                <a:latin typeface="Poppins"/>
              </a:rPr>
              <a:t> </a:t>
            </a:r>
            <a:r>
              <a:rPr lang="en-US" sz="3087">
                <a:solidFill>
                  <a:srgbClr val="C1FF72"/>
                </a:solidFill>
                <a:latin typeface="Poppins Bold"/>
              </a:rPr>
              <a:t>online TA</a:t>
            </a:r>
            <a:r>
              <a:rPr lang="en-US" sz="3087">
                <a:solidFill>
                  <a:srgbClr val="FFFFFF"/>
                </a:solidFill>
                <a:latin typeface="Poppins Bold"/>
              </a:rPr>
              <a:t> </a:t>
            </a:r>
            <a:r>
              <a:rPr lang="en-US" sz="3087">
                <a:solidFill>
                  <a:srgbClr val="FFFFFF"/>
                </a:solidFill>
                <a:latin typeface="Poppins"/>
              </a:rPr>
              <a:t>is the major contributor to the revenue for all the years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9774" y="2815670"/>
            <a:ext cx="14696239" cy="5374966"/>
          </a:xfrm>
          <a:custGeom>
            <a:avLst/>
            <a:gdLst/>
            <a:ahLst/>
            <a:cxnLst/>
            <a:rect l="l" t="t" r="r" b="b"/>
            <a:pathLst>
              <a:path w="14696239" h="5374966">
                <a:moveTo>
                  <a:pt x="0" y="0"/>
                </a:moveTo>
                <a:lnTo>
                  <a:pt x="14696239" y="0"/>
                </a:lnTo>
                <a:lnTo>
                  <a:pt x="14696239" y="5374966"/>
                </a:lnTo>
                <a:lnTo>
                  <a:pt x="0" y="537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9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547052"/>
            <a:ext cx="17983812" cy="244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EFEFE"/>
                </a:solidFill>
                <a:latin typeface="Canva Sans Bold"/>
              </a:rPr>
              <a:t>Q-3.When is the hotel at maximum occupancy? Is the period consistent across the years?</a:t>
            </a:r>
          </a:p>
          <a:p>
            <a:pPr algn="ctr">
              <a:lnSpc>
                <a:spcPts val="7279"/>
              </a:lnSpc>
            </a:pPr>
            <a:endParaRPr lang="en-US" sz="4400">
              <a:solidFill>
                <a:srgbClr val="FEFEFE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06780" y="8677910"/>
            <a:ext cx="113822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DE59"/>
                </a:solidFill>
                <a:latin typeface="Canva Sans"/>
              </a:rPr>
              <a:t>July  to August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period is consistent across all the years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66151"/>
            <a:ext cx="16000065" cy="5584125"/>
          </a:xfrm>
          <a:custGeom>
            <a:avLst/>
            <a:gdLst/>
            <a:ahLst/>
            <a:cxnLst/>
            <a:rect l="l" t="t" r="r" b="b"/>
            <a:pathLst>
              <a:path w="16000065" h="5584125">
                <a:moveTo>
                  <a:pt x="0" y="0"/>
                </a:moveTo>
                <a:lnTo>
                  <a:pt x="16000065" y="0"/>
                </a:lnTo>
                <a:lnTo>
                  <a:pt x="16000065" y="5584126"/>
                </a:lnTo>
                <a:lnTo>
                  <a:pt x="0" y="558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26091"/>
            <a:ext cx="17430743" cy="210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Canva Sans Bold"/>
              </a:rPr>
              <a:t>Q-4.When are people cancelling the most?</a:t>
            </a:r>
          </a:p>
          <a:p>
            <a:pPr algn="ctr">
              <a:lnSpc>
                <a:spcPts val="9100"/>
              </a:lnSpc>
            </a:pPr>
            <a:endParaRPr lang="en-US" sz="560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59235" y="8452094"/>
            <a:ext cx="1576953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anva Sans"/>
              </a:rPr>
              <a:t>The data shows that in </a:t>
            </a:r>
            <a:r>
              <a:rPr lang="en-US" sz="2900">
                <a:solidFill>
                  <a:srgbClr val="7ED957"/>
                </a:solidFill>
                <a:latin typeface="Canva Sans"/>
              </a:rPr>
              <a:t>August, September, and October 2019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, people canceled the most.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46269" y="2782053"/>
            <a:ext cx="13523087" cy="6960224"/>
          </a:xfrm>
          <a:custGeom>
            <a:avLst/>
            <a:gdLst/>
            <a:ahLst/>
            <a:cxnLst/>
            <a:rect l="l" t="t" r="r" b="b"/>
            <a:pathLst>
              <a:path w="13523087" h="6960224">
                <a:moveTo>
                  <a:pt x="0" y="0"/>
                </a:moveTo>
                <a:lnTo>
                  <a:pt x="13523087" y="0"/>
                </a:lnTo>
                <a:lnTo>
                  <a:pt x="13523087" y="6960224"/>
                </a:lnTo>
                <a:lnTo>
                  <a:pt x="0" y="696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80551"/>
            <a:ext cx="17882839" cy="239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8"/>
              </a:lnSpc>
            </a:pPr>
            <a:r>
              <a:rPr lang="en-US" sz="4734">
                <a:solidFill>
                  <a:srgbClr val="FFFFFF"/>
                </a:solidFill>
                <a:latin typeface="Canva Sans Bold"/>
              </a:rPr>
              <a:t>Q-5.Are families with kids more likely to cancel the hotel booking?</a:t>
            </a:r>
          </a:p>
          <a:p>
            <a:pPr algn="ctr">
              <a:lnSpc>
                <a:spcPts val="5796"/>
              </a:lnSpc>
            </a:pPr>
            <a:endParaRPr lang="en-US" sz="4734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5174184"/>
            <a:ext cx="10434893" cy="128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141850" y="2916829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285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DM Sans Italics</vt:lpstr>
      <vt:lpstr>Poppins</vt:lpstr>
      <vt:lpstr>DM Sans Bold</vt:lpstr>
      <vt:lpstr>Calibri</vt:lpstr>
      <vt:lpstr>DM Sans Bold Italics</vt:lpstr>
      <vt:lpstr>DM Sans</vt:lpstr>
      <vt:lpstr>Canva Sans Bold</vt:lpstr>
      <vt:lpstr>Poppins Bold</vt:lpstr>
      <vt:lpstr>Now Bold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Data</dc:title>
  <cp:lastModifiedBy>HP</cp:lastModifiedBy>
  <cp:revision>2</cp:revision>
  <dcterms:created xsi:type="dcterms:W3CDTF">2006-08-16T00:00:00Z</dcterms:created>
  <dcterms:modified xsi:type="dcterms:W3CDTF">2023-07-28T11:26:53Z</dcterms:modified>
  <dc:identifier>DAFo5PIZqhI</dc:identifier>
</cp:coreProperties>
</file>